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6"/>
  </p:notesMasterIdLst>
  <p:sldIdLst>
    <p:sldId id="265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29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3154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62FE15-05DC-4B78-9BEA-76FF2C6B16DD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7A044C-4351-4753-AB3D-364C5E3361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3087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5618C-88D6-4FDB-8BBB-F5D921991EA1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6B02E-59F8-4074-946A-3809063A4A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37047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5618C-88D6-4FDB-8BBB-F5D921991EA1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6B02E-59F8-4074-946A-3809063A4A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71495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5618C-88D6-4FDB-8BBB-F5D921991EA1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6B02E-59F8-4074-946A-3809063A4A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41773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5618C-88D6-4FDB-8BBB-F5D921991EA1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6B02E-59F8-4074-946A-3809063A4A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1251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5618C-88D6-4FDB-8BBB-F5D921991EA1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6B02E-59F8-4074-946A-3809063A4A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6692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案件シート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D2C10027-259A-4051-8B7C-7006CAE2D0EC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83206219"/>
              </p:ext>
            </p:extLst>
          </p:nvPr>
        </p:nvGraphicFramePr>
        <p:xfrm>
          <a:off x="252002" y="103696"/>
          <a:ext cx="8640000" cy="647999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81599">
                  <a:extLst>
                    <a:ext uri="{9D8B030D-6E8A-4147-A177-3AD203B41FA5}">
                      <a16:colId xmlns:a16="http://schemas.microsoft.com/office/drawing/2014/main" val="1372531976"/>
                    </a:ext>
                  </a:extLst>
                </a:gridCol>
                <a:gridCol w="1682496">
                  <a:extLst>
                    <a:ext uri="{9D8B030D-6E8A-4147-A177-3AD203B41FA5}">
                      <a16:colId xmlns:a16="http://schemas.microsoft.com/office/drawing/2014/main" val="2780647544"/>
                    </a:ext>
                  </a:extLst>
                </a:gridCol>
                <a:gridCol w="5075905">
                  <a:extLst>
                    <a:ext uri="{9D8B030D-6E8A-4147-A177-3AD203B41FA5}">
                      <a16:colId xmlns:a16="http://schemas.microsoft.com/office/drawing/2014/main" val="1495400801"/>
                    </a:ext>
                  </a:extLst>
                </a:gridCol>
              </a:tblGrid>
              <a:tr h="705187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8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案件</a:t>
                      </a:r>
                      <a:r>
                        <a:rPr kumimoji="1" lang="en-US" altLang="ja-JP" sz="18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No.</a:t>
                      </a:r>
                      <a:endParaRPr kumimoji="1" lang="ja-JP" altLang="en-US" sz="1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94689" marR="94689" marT="47345" marB="4734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システム名</a:t>
                      </a:r>
                    </a:p>
                  </a:txBody>
                  <a:tcPr marL="94689" marR="94689" marT="47345" marB="4734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94689" marR="94689" marT="47345" marB="47345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101905"/>
                  </a:ext>
                </a:extLst>
              </a:tr>
              <a:tr h="1374378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現在の状況</a:t>
                      </a:r>
                    </a:p>
                  </a:txBody>
                  <a:tcPr marL="94689" marR="94689" marT="47345" marB="47345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n"/>
                        <a:tabLst/>
                        <a:defRPr/>
                      </a:pP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L="94689" marR="94689" marT="47345" marB="47345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7505863"/>
                  </a:ext>
                </a:extLst>
              </a:tr>
              <a:tr h="705187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誰が困っている</a:t>
                      </a:r>
                    </a:p>
                  </a:txBody>
                  <a:tcPr marL="94689" marR="94689" marT="47345" marB="47345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L="94689" marR="94689" marT="47345" marB="47345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8038565"/>
                  </a:ext>
                </a:extLst>
              </a:tr>
              <a:tr h="1374378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何に困っている</a:t>
                      </a:r>
                    </a:p>
                  </a:txBody>
                  <a:tcPr marL="94689" marR="94689" marT="47345" marB="47345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kumimoji="1" lang="ja-JP" altLang="en-US" sz="1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94689" marR="94689" marT="47345" marB="47345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0175330"/>
                  </a:ext>
                </a:extLst>
              </a:tr>
              <a:tr h="1374378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解決方法</a:t>
                      </a:r>
                    </a:p>
                  </a:txBody>
                  <a:tcPr marL="94689" marR="94689" marT="47345" marB="47345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kumimoji="1" lang="ja-JP" altLang="en-US" sz="1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94689" marR="94689" marT="47345" marB="47345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1365043"/>
                  </a:ext>
                </a:extLst>
              </a:tr>
              <a:tr h="946491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効果</a:t>
                      </a:r>
                      <a:r>
                        <a:rPr kumimoji="1" lang="en-US" altLang="ja-JP" sz="18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(KPI)</a:t>
                      </a:r>
                    </a:p>
                  </a:txBody>
                  <a:tcPr marL="94689" marR="94689" marT="47345" marB="47345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L="94689" marR="94689" marT="47345" marB="47345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106256"/>
                  </a:ext>
                </a:extLst>
              </a:tr>
            </a:tbl>
          </a:graphicData>
        </a:graphic>
      </p:graphicFrame>
      <p:sp>
        <p:nvSpPr>
          <p:cNvPr id="16" name="テキスト プレースホルダー 2">
            <a:extLst>
              <a:ext uri="{FF2B5EF4-FFF2-40B4-BE49-F238E27FC236}">
                <a16:creationId xmlns:a16="http://schemas.microsoft.com/office/drawing/2014/main" id="{7F3C9E8E-AD91-4088-A28A-BBB59B52969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813810" y="103802"/>
            <a:ext cx="5078188" cy="705821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 dirty="0"/>
              <a:t>システム</a:t>
            </a:r>
          </a:p>
        </p:txBody>
      </p:sp>
      <p:sp>
        <p:nvSpPr>
          <p:cNvPr id="18" name="テキスト プレースホルダー 4">
            <a:extLst>
              <a:ext uri="{FF2B5EF4-FFF2-40B4-BE49-F238E27FC236}">
                <a16:creationId xmlns:a16="http://schemas.microsoft.com/office/drawing/2014/main" id="{FF7B65C6-9D2B-4D92-80F9-11F8C9C024C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133600" y="807720"/>
            <a:ext cx="6757988" cy="1373505"/>
          </a:xfrm>
        </p:spPr>
        <p:txBody>
          <a:bodyPr>
            <a:noAutofit/>
          </a:bodyPr>
          <a:lstStyle>
            <a:lvl1pPr marL="2286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858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 sz="1200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 sz="1100"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 sz="1050"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 sz="1050"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19" name="テキスト プレースホルダー 7">
            <a:extLst>
              <a:ext uri="{FF2B5EF4-FFF2-40B4-BE49-F238E27FC236}">
                <a16:creationId xmlns:a16="http://schemas.microsoft.com/office/drawing/2014/main" id="{767673B6-0C60-4B33-98AE-CA3913D3BE9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131695" y="2181225"/>
            <a:ext cx="6759893" cy="703263"/>
          </a:xfrm>
        </p:spPr>
        <p:txBody>
          <a:bodyPr anchor="ctr">
            <a:normAutofit/>
          </a:bodyPr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endParaRPr kumimoji="1" lang="ja-JP" altLang="en-US" dirty="0"/>
          </a:p>
        </p:txBody>
      </p:sp>
      <p:sp>
        <p:nvSpPr>
          <p:cNvPr id="22" name="テキスト プレースホルダー 4">
            <a:extLst>
              <a:ext uri="{FF2B5EF4-FFF2-40B4-BE49-F238E27FC236}">
                <a16:creationId xmlns:a16="http://schemas.microsoft.com/office/drawing/2014/main" id="{9FBD2514-C7EF-4D9E-A2CF-2EF1A3754DE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131695" y="2886075"/>
            <a:ext cx="6759894" cy="1373505"/>
          </a:xfrm>
        </p:spPr>
        <p:txBody>
          <a:bodyPr>
            <a:noAutofit/>
          </a:bodyPr>
          <a:lstStyle>
            <a:lvl1pPr marL="2286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858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 sz="1200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 sz="1100"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 sz="1050"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 sz="1050"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23" name="テキスト プレースホルダー 4">
            <a:extLst>
              <a:ext uri="{FF2B5EF4-FFF2-40B4-BE49-F238E27FC236}">
                <a16:creationId xmlns:a16="http://schemas.microsoft.com/office/drawing/2014/main" id="{F4405281-1566-42AB-B00E-FD19F408A19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2129601" y="4259580"/>
            <a:ext cx="6762939" cy="1379219"/>
          </a:xfrm>
        </p:spPr>
        <p:txBody>
          <a:bodyPr>
            <a:noAutofit/>
          </a:bodyPr>
          <a:lstStyle>
            <a:lvl1pPr marL="2286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858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 sz="1200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 sz="1100"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 sz="1050"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 sz="1050"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24" name="テキスト プレースホルダー 4">
            <a:extLst>
              <a:ext uri="{FF2B5EF4-FFF2-40B4-BE49-F238E27FC236}">
                <a16:creationId xmlns:a16="http://schemas.microsoft.com/office/drawing/2014/main" id="{1B0A7ED7-4C8E-48E1-B047-E6ABEC1B963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130014" y="5631181"/>
            <a:ext cx="6761574" cy="952514"/>
          </a:xfrm>
        </p:spPr>
        <p:txBody>
          <a:bodyPr>
            <a:noAutofit/>
          </a:bodyPr>
          <a:lstStyle>
            <a:lvl1pPr marL="2286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858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 sz="1200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 sz="1100"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 sz="1050"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844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n"/>
              <a:defRPr sz="1050"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13" name="テキスト プレースホルダー 3">
            <a:extLst>
              <a:ext uri="{FF2B5EF4-FFF2-40B4-BE49-F238E27FC236}">
                <a16:creationId xmlns:a16="http://schemas.microsoft.com/office/drawing/2014/main" id="{28F41DDD-9602-4466-A671-2031B114985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189038" y="98426"/>
            <a:ext cx="941387" cy="708532"/>
          </a:xfrm>
        </p:spPr>
        <p:txBody>
          <a:bodyPr anchor="ctr"/>
          <a:lstStyle>
            <a:lvl1pPr marL="0" indent="0" algn="ctr">
              <a:buNone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en-US" altLang="ja-JP" dirty="0"/>
              <a:t>1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44507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5618C-88D6-4FDB-8BBB-F5D921991EA1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6B02E-59F8-4074-946A-3809063A4A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85958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5618C-88D6-4FDB-8BBB-F5D921991EA1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6B02E-59F8-4074-946A-3809063A4A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52961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5618C-88D6-4FDB-8BBB-F5D921991EA1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6B02E-59F8-4074-946A-3809063A4A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197293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5618C-88D6-4FDB-8BBB-F5D921991EA1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6B02E-59F8-4074-946A-3809063A4A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446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5618C-88D6-4FDB-8BBB-F5D921991EA1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6B02E-59F8-4074-946A-3809063A4A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1816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5618C-88D6-4FDB-8BBB-F5D921991EA1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6B02E-59F8-4074-946A-3809063A4A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3930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D5618C-88D6-4FDB-8BBB-F5D921991EA1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6B02E-59F8-4074-946A-3809063A4A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6871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3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333E6602-B9AB-465D-B84F-8BC80971C19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kumimoji="1" lang="ja-JP" altLang="en-US" dirty="0"/>
              <a:t>休暇申請システム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213B1AD-6ADE-49DD-B404-054BED4170C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ja-JP" altLang="en-US" sz="1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休暇簿本紙を庶務係で保管・管理している</a:t>
            </a:r>
            <a:endParaRPr lang="en-US" altLang="ja-JP" sz="1400" b="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殆どの教員から電話やメールで年休・特休取得の連絡がある</a:t>
            </a:r>
            <a:endParaRPr lang="en-US" altLang="ja-JP" sz="1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1A9D4E8-63BA-42DE-A8CC-694BA080584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kumimoji="1" lang="ja-JP" altLang="en-US" sz="1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教員，庶務係</a:t>
            </a:r>
          </a:p>
          <a:p>
            <a:endParaRPr kumimoji="1"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9EC4485A-4026-459D-AF4E-E660C76D2F5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ja-JP" altLang="en-US" sz="1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残りの休暇日数がわからない</a:t>
            </a:r>
            <a:endParaRPr lang="en-US" altLang="ja-JP" sz="1400" b="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休暇申請が承認されたかどうか申請結果がわからない</a:t>
            </a:r>
            <a:endParaRPr lang="en-US" altLang="ja-JP" sz="1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400" b="0" dirty="0">
                <a:latin typeface="メイリオ" panose="020B0604030504040204" pitchFamily="50" charset="-128"/>
                <a:ea typeface="メイリオ" panose="020B0604030504040204" pitchFamily="50" charset="-128"/>
              </a:rPr>
              <a:t>積極的、計画的な年休取得が難しく、取得日数が</a:t>
            </a:r>
            <a:r>
              <a:rPr lang="en-US" altLang="ja-JP" sz="1400" b="0" dirty="0"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400" b="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日間に満たない</a:t>
            </a:r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6936D4CA-AEEA-48A5-9169-339C89AA072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ja-JP" altLang="en-US" sz="1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残りの休暇日数を定期的（月初め）に通知する</a:t>
            </a:r>
            <a:endParaRPr lang="en-US" altLang="ja-JP" sz="1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休暇取得数が一定日数（</a:t>
            </a:r>
            <a:r>
              <a:rPr lang="en-US" altLang="ja-JP" sz="1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日間）に満たない場合の通知メールを行う</a:t>
            </a:r>
            <a:endParaRPr lang="en-US" altLang="ja-JP" dirty="0"/>
          </a:p>
          <a:p>
            <a:r>
              <a:rPr lang="ja-JP" altLang="en-US" sz="1400" b="0" dirty="0">
                <a:latin typeface="メイリオ" panose="020B0604030504040204" pitchFamily="50" charset="-128"/>
                <a:ea typeface="メイリオ" panose="020B0604030504040204" pitchFamily="50" charset="-128"/>
              </a:rPr>
              <a:t>申請結果を通知する</a:t>
            </a:r>
            <a:endParaRPr lang="en-US" altLang="ja-JP" sz="1400" b="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年次有給休暇以外の休暇（病休、特別休暇等）も運用対象とする</a:t>
            </a:r>
            <a:endParaRPr kumimoji="1" lang="ja-JP" altLang="en-US" dirty="0"/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B62CC92A-C11B-4D6A-B717-8328CB95FA4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89CA08B9-FDED-45D3-861D-30CD61D5509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865579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36C74C91C7BF2B46B3734952A34D83AD" ma:contentTypeVersion="14" ma:contentTypeDescription="新しいドキュメントを作成します。" ma:contentTypeScope="" ma:versionID="2d0291792c84c4115e3082778b32f255">
  <xsd:schema xmlns:xsd="http://www.w3.org/2001/XMLSchema" xmlns:xs="http://www.w3.org/2001/XMLSchema" xmlns:p="http://schemas.microsoft.com/office/2006/metadata/properties" xmlns:ns2="2720c0f6-da37-47ae-81ed-7ab013f57e2e" xmlns:ns3="6f007fa3-814e-4060-b571-8cd12fd0faab" targetNamespace="http://schemas.microsoft.com/office/2006/metadata/properties" ma:root="true" ma:fieldsID="3e08f8bb8603d1af74daf61f4f7beec1" ns2:_="" ns3:_="">
    <xsd:import namespace="2720c0f6-da37-47ae-81ed-7ab013f57e2e"/>
    <xsd:import namespace="6f007fa3-814e-4060-b571-8cd12fd0faa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20c0f6-da37-47ae-81ed-7ab013f57e2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画像タグ" ma:readOnly="false" ma:fieldId="{5cf76f15-5ced-4ddc-b409-7134ff3c332f}" ma:taxonomyMulti="true" ma:sspId="1fd9eeea-d21b-4cc3-a441-6571d2f439c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007fa3-814e-4060-b571-8cd12fd0faa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10395af9-4174-458c-9a2a-2982ebd452fd}" ma:internalName="TaxCatchAll" ma:showField="CatchAllData" ma:web="6f007fa3-814e-4060-b571-8cd12fd0faa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f007fa3-814e-4060-b571-8cd12fd0faab" xsi:nil="true"/>
    <lcf76f155ced4ddcb4097134ff3c332f xmlns="2720c0f6-da37-47ae-81ed-7ab013f57e2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F06665D-57F5-487D-B63A-302721D9E72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19A1263-34E7-453F-9DB1-5F07E2996B6D}"/>
</file>

<file path=customXml/itemProps3.xml><?xml version="1.0" encoding="utf-8"?>
<ds:datastoreItem xmlns:ds="http://schemas.openxmlformats.org/officeDocument/2006/customXml" ds:itemID="{1E240DEC-A1C4-4687-A2EF-08885E86AB6D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140</TotalTime>
  <Words>117</Words>
  <Application>Microsoft Office PowerPoint</Application>
  <PresentationFormat>画面に合わせる (4:3)</PresentationFormat>
  <Paragraphs>11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メイリオ</vt:lpstr>
      <vt:lpstr>游ゴシック</vt:lpstr>
      <vt:lpstr>Arial</vt:lpstr>
      <vt:lpstr>Calibri</vt:lpstr>
      <vt:lpstr>Calibri Light</vt:lpstr>
      <vt:lpstr>Wingdings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吉野 佑哉</dc:creator>
  <cp:lastModifiedBy>冨田　邦宏(s19t319)</cp:lastModifiedBy>
  <cp:revision>24</cp:revision>
  <dcterms:created xsi:type="dcterms:W3CDTF">2022-01-28T05:39:27Z</dcterms:created>
  <dcterms:modified xsi:type="dcterms:W3CDTF">2022-04-07T06:12:39Z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0x01010036C74C91C7BF2B46B3734952A34D83AD</vt:lpwstr>
  </property>
</Properties>
</file>