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2FE15-05DC-4B78-9BEA-76FF2C6B16DD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A044C-4351-4753-AB3D-364C5E3361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08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04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149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17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25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692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件シート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D2C10027-259A-4051-8B7C-7006CAE2D0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26282579"/>
              </p:ext>
            </p:extLst>
          </p:nvPr>
        </p:nvGraphicFramePr>
        <p:xfrm>
          <a:off x="252000" y="103695"/>
          <a:ext cx="8640000" cy="64799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599">
                  <a:extLst>
                    <a:ext uri="{9D8B030D-6E8A-4147-A177-3AD203B41FA5}">
                      <a16:colId xmlns:a16="http://schemas.microsoft.com/office/drawing/2014/main" val="1372531976"/>
                    </a:ext>
                  </a:extLst>
                </a:gridCol>
                <a:gridCol w="1682496">
                  <a:extLst>
                    <a:ext uri="{9D8B030D-6E8A-4147-A177-3AD203B41FA5}">
                      <a16:colId xmlns:a16="http://schemas.microsoft.com/office/drawing/2014/main" val="2780647544"/>
                    </a:ext>
                  </a:extLst>
                </a:gridCol>
                <a:gridCol w="5075905">
                  <a:extLst>
                    <a:ext uri="{9D8B030D-6E8A-4147-A177-3AD203B41FA5}">
                      <a16:colId xmlns:a16="http://schemas.microsoft.com/office/drawing/2014/main" val="1495400801"/>
                    </a:ext>
                  </a:extLst>
                </a:gridCol>
              </a:tblGrid>
              <a:tr h="70518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案件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No.</a:t>
                      </a:r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システム名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0190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現在の状況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505863"/>
                  </a:ext>
                </a:extLst>
              </a:tr>
              <a:tr h="70518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誰が困っている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3856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何に困っている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175330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解決方法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365043"/>
                  </a:ext>
                </a:extLst>
              </a:tr>
              <a:tr h="9464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効果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(KPI)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06256"/>
                  </a:ext>
                </a:extLst>
              </a:tr>
            </a:tbl>
          </a:graphicData>
        </a:graphic>
      </p:graphicFrame>
      <p:sp>
        <p:nvSpPr>
          <p:cNvPr id="16" name="テキスト プレースホルダー 2">
            <a:extLst>
              <a:ext uri="{FF2B5EF4-FFF2-40B4-BE49-F238E27FC236}">
                <a16:creationId xmlns:a16="http://schemas.microsoft.com/office/drawing/2014/main" id="{7F3C9E8E-AD91-4088-A28A-BBB59B52969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29460" y="103803"/>
            <a:ext cx="5062538" cy="69850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システム</a:t>
            </a:r>
          </a:p>
        </p:txBody>
      </p:sp>
      <p:sp>
        <p:nvSpPr>
          <p:cNvPr id="18" name="テキスト プレースホルダー 4">
            <a:extLst>
              <a:ext uri="{FF2B5EF4-FFF2-40B4-BE49-F238E27FC236}">
                <a16:creationId xmlns:a16="http://schemas.microsoft.com/office/drawing/2014/main" id="{FF7B65C6-9D2B-4D92-80F9-11F8C9C024C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130425" y="870268"/>
            <a:ext cx="6761163" cy="1310957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9" name="テキスト プレースホルダー 7">
            <a:extLst>
              <a:ext uri="{FF2B5EF4-FFF2-40B4-BE49-F238E27FC236}">
                <a16:creationId xmlns:a16="http://schemas.microsoft.com/office/drawing/2014/main" id="{767673B6-0C60-4B33-98AE-CA3913D3BE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130425" y="2162175"/>
            <a:ext cx="6761163" cy="722313"/>
          </a:xfrm>
        </p:spPr>
        <p:txBody>
          <a:bodyPr anchor="ctr">
            <a:normAutofit/>
          </a:bodyPr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9FBD2514-C7EF-4D9E-A2CF-2EF1A3754DE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130425" y="2947798"/>
            <a:ext cx="6761163" cy="1311782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23" name="テキスト プレースホルダー 4">
            <a:extLst>
              <a:ext uri="{FF2B5EF4-FFF2-40B4-BE49-F238E27FC236}">
                <a16:creationId xmlns:a16="http://schemas.microsoft.com/office/drawing/2014/main" id="{F4405281-1566-42AB-B00E-FD19F408A1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130425" y="4332923"/>
            <a:ext cx="6761163" cy="1298257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24" name="テキスト プレースホルダー 4">
            <a:extLst>
              <a:ext uri="{FF2B5EF4-FFF2-40B4-BE49-F238E27FC236}">
                <a16:creationId xmlns:a16="http://schemas.microsoft.com/office/drawing/2014/main" id="{1B0A7ED7-4C8E-48E1-B047-E6ABEC1B963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130425" y="5704523"/>
            <a:ext cx="6761163" cy="879171"/>
          </a:xfrm>
        </p:spPr>
        <p:txBody>
          <a:bodyPr/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3" name="テキスト プレースホルダー 3">
            <a:extLst>
              <a:ext uri="{FF2B5EF4-FFF2-40B4-BE49-F238E27FC236}">
                <a16:creationId xmlns:a16="http://schemas.microsoft.com/office/drawing/2014/main" id="{28F41DDD-9602-4466-A671-2031B114985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89038" y="98426"/>
            <a:ext cx="941387" cy="708532"/>
          </a:xfrm>
        </p:spPr>
        <p:txBody>
          <a:bodyPr anchor="ctr"/>
          <a:lstStyle>
            <a:lvl1pPr marL="0" indent="0" algn="ctr">
              <a:buNone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450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95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5296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972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4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81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930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5618C-88D6-4FDB-8BBB-F5D921991EA1}" type="datetimeFigureOut">
              <a:rPr kumimoji="1" lang="ja-JP" altLang="en-US" smtClean="0"/>
              <a:t>2022/2/9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87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61940CB-0EE0-4463-B0EA-050B4D134D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ja-JP" altLang="en-US" dirty="0"/>
              <a:t>オンライン選考用個室</a:t>
            </a:r>
            <a:r>
              <a:rPr lang="en-US" altLang="ja-JP" dirty="0"/>
              <a:t>BOX</a:t>
            </a:r>
            <a:r>
              <a:rPr lang="ja-JP" altLang="en-US" dirty="0"/>
              <a:t>予約システム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59AC84-3DD3-4E47-B9D1-D561350793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ja-JP" altLang="en-US" dirty="0"/>
              <a:t>予約状況は</a:t>
            </a:r>
            <a:r>
              <a:rPr lang="en-US" altLang="ja-JP" dirty="0"/>
              <a:t>Web</a:t>
            </a:r>
            <a:r>
              <a:rPr lang="ja-JP" altLang="en-US" dirty="0"/>
              <a:t>で確認できる</a:t>
            </a:r>
          </a:p>
          <a:p>
            <a:r>
              <a:rPr lang="ja-JP" altLang="en-US" dirty="0"/>
              <a:t>申請は手書きの申請書に必要事項を記入してもらい，窓口に提出する形式</a:t>
            </a:r>
          </a:p>
          <a:p>
            <a:r>
              <a:rPr lang="ja-JP" altLang="en-US" dirty="0"/>
              <a:t>申請内容を</a:t>
            </a:r>
            <a:r>
              <a:rPr lang="en-US" altLang="ja-JP" dirty="0"/>
              <a:t>Web</a:t>
            </a:r>
            <a:r>
              <a:rPr lang="ja-JP" altLang="en-US" dirty="0"/>
              <a:t>版（オンライン）と</a:t>
            </a:r>
            <a:r>
              <a:rPr lang="en-US" altLang="ja-JP" dirty="0"/>
              <a:t>Excel</a:t>
            </a:r>
            <a:r>
              <a:rPr lang="ja-JP" altLang="en-US" dirty="0"/>
              <a:t>版（オフライン）の両方に担当者が入力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16D3C34-D01D-4B19-9622-0E073C4CAE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担当者（学生支援</a:t>
            </a:r>
            <a:r>
              <a:rPr lang="en-US" altLang="zh-CN" dirty="0"/>
              <a:t>G</a:t>
            </a:r>
            <a:r>
              <a:rPr lang="zh-CN" altLang="en-US" dirty="0"/>
              <a:t>職員），申請者（学生）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21756E1-863C-47BC-AA3E-445FD34A9D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55000" lnSpcReduction="20000"/>
          </a:bodyPr>
          <a:lstStyle/>
          <a:p>
            <a:r>
              <a:rPr lang="ja-JP" altLang="en-US" dirty="0"/>
              <a:t>申請内容のチェック，</a:t>
            </a:r>
            <a:r>
              <a:rPr lang="en-US" altLang="ja-JP" dirty="0"/>
              <a:t>Web</a:t>
            </a:r>
            <a:r>
              <a:rPr lang="ja-JP" altLang="en-US" dirty="0"/>
              <a:t>版（オンライン）と</a:t>
            </a:r>
            <a:r>
              <a:rPr lang="en-US" altLang="ja-JP" dirty="0"/>
              <a:t>Excel</a:t>
            </a:r>
            <a:r>
              <a:rPr lang="ja-JP" altLang="en-US" dirty="0"/>
              <a:t>版（オフライン）へのデータ入力を手動でおこなっており，人為的ミスによるダブルブッキングの発生が報告されている</a:t>
            </a:r>
          </a:p>
          <a:p>
            <a:r>
              <a:rPr lang="ja-JP" altLang="en-US" dirty="0"/>
              <a:t>スケジューラー等の利用も検討したが，学生が自由に予約できるとドタキャンなどの増加が懸念される</a:t>
            </a:r>
          </a:p>
          <a:p>
            <a:r>
              <a:rPr lang="ja-JP" altLang="en-US" dirty="0"/>
              <a:t>現在の既存システムへの割り込みは困難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ED40915-0D2F-4F15-9B2B-61BC0FE7B99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55000" lnSpcReduction="20000"/>
          </a:bodyPr>
          <a:lstStyle/>
          <a:p>
            <a:r>
              <a:rPr lang="ja-JP" altLang="en-US" dirty="0"/>
              <a:t>申請フォームから個室予約（</a:t>
            </a:r>
            <a:r>
              <a:rPr lang="en-US" altLang="ja-JP" dirty="0"/>
              <a:t>30</a:t>
            </a:r>
            <a:r>
              <a:rPr lang="ja-JP" altLang="en-US" dirty="0"/>
              <a:t>分を上限）を受け付けるシステム</a:t>
            </a:r>
          </a:p>
          <a:p>
            <a:r>
              <a:rPr lang="en-US" altLang="ja-JP" dirty="0"/>
              <a:t>Outlook</a:t>
            </a:r>
            <a:r>
              <a:rPr lang="ja-JP" altLang="en-US" dirty="0"/>
              <a:t>予定表から現在の予約状況を確認し，空いている時間を予約する</a:t>
            </a:r>
          </a:p>
          <a:p>
            <a:r>
              <a:rPr lang="ja-JP" altLang="en-US" dirty="0"/>
              <a:t>予定表に記載後，予約完了について申請者にメールで通知される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C38678E-7101-4E7B-BDF6-114573523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62500" lnSpcReduction="20000"/>
          </a:bodyPr>
          <a:lstStyle/>
          <a:p>
            <a:r>
              <a:rPr lang="ja-JP" altLang="en-US" dirty="0"/>
              <a:t>学生支援</a:t>
            </a:r>
            <a:r>
              <a:rPr lang="en-US" altLang="ja-JP" dirty="0"/>
              <a:t>G</a:t>
            </a:r>
            <a:r>
              <a:rPr lang="ja-JP" altLang="en-US" dirty="0"/>
              <a:t>担当者のチェック時間の短縮（</a:t>
            </a:r>
            <a:r>
              <a:rPr lang="en-US" altLang="ja-JP" dirty="0"/>
              <a:t>XX</a:t>
            </a:r>
            <a:r>
              <a:rPr lang="ja-JP" altLang="en-US" dirty="0"/>
              <a:t>分→</a:t>
            </a:r>
            <a:r>
              <a:rPr lang="en-US" altLang="ja-JP" dirty="0"/>
              <a:t>XX</a:t>
            </a:r>
            <a:r>
              <a:rPr lang="ja-JP" altLang="en-US" dirty="0"/>
              <a:t>分）</a:t>
            </a:r>
          </a:p>
          <a:p>
            <a:r>
              <a:rPr lang="ja-JP" altLang="en-US" dirty="0"/>
              <a:t>予約状況の記載ミスによるトラブルの削減</a:t>
            </a:r>
          </a:p>
          <a:p>
            <a:r>
              <a:rPr lang="ja-JP" altLang="en-US" dirty="0"/>
              <a:t>申請者の申請時間短縮（</a:t>
            </a:r>
            <a:r>
              <a:rPr lang="en-US" altLang="ja-JP" dirty="0"/>
              <a:t>XX</a:t>
            </a:r>
            <a:r>
              <a:rPr lang="ja-JP" altLang="en-US" dirty="0"/>
              <a:t>分→</a:t>
            </a:r>
            <a:r>
              <a:rPr lang="en-US" altLang="ja-JP" dirty="0"/>
              <a:t>XX</a:t>
            </a:r>
            <a:r>
              <a:rPr lang="ja-JP" altLang="en-US" dirty="0"/>
              <a:t>分</a:t>
            </a:r>
            <a:r>
              <a:rPr lang="en-US" altLang="ja-JP"/>
              <a:t>)</a:t>
            </a:r>
            <a:endParaRPr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0FF0F69-5661-49D7-B1D3-7B984C1DC4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201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7176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6C74C91C7BF2B46B3734952A34D83AD" ma:contentTypeVersion="11" ma:contentTypeDescription="新しいドキュメントを作成します。" ma:contentTypeScope="" ma:versionID="49374f2c471cca1325221c8c7235f05e">
  <xsd:schema xmlns:xsd="http://www.w3.org/2001/XMLSchema" xmlns:xs="http://www.w3.org/2001/XMLSchema" xmlns:p="http://schemas.microsoft.com/office/2006/metadata/properties" xmlns:ns2="2720c0f6-da37-47ae-81ed-7ab013f57e2e" xmlns:ns3="6f007fa3-814e-4060-b571-8cd12fd0faab" targetNamespace="http://schemas.microsoft.com/office/2006/metadata/properties" ma:root="true" ma:fieldsID="3c9913845b212d4754ba36248dc4b7c5" ns2:_="" ns3:_="">
    <xsd:import namespace="2720c0f6-da37-47ae-81ed-7ab013f57e2e"/>
    <xsd:import namespace="6f007fa3-814e-4060-b571-8cd12fd0fa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20c0f6-da37-47ae-81ed-7ab013f57e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07fa3-814e-4060-b571-8cd12fd0faa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74F361-43EE-4120-AA8D-409CEFFEB01B}"/>
</file>

<file path=customXml/itemProps2.xml><?xml version="1.0" encoding="utf-8"?>
<ds:datastoreItem xmlns:ds="http://schemas.openxmlformats.org/officeDocument/2006/customXml" ds:itemID="{28DD1243-DB61-4019-B413-553051ED032D}"/>
</file>

<file path=customXml/itemProps3.xml><?xml version="1.0" encoding="utf-8"?>
<ds:datastoreItem xmlns:ds="http://schemas.openxmlformats.org/officeDocument/2006/customXml" ds:itemID="{DF94F000-EC54-42CE-ABBC-1A353A995F0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216</Words>
  <Application>Microsoft Office PowerPoint</Application>
  <PresentationFormat>画面に合わせる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メイリオ</vt:lpstr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吉野 佑哉</dc:creator>
  <cp:lastModifiedBy>佑哉 吉野</cp:lastModifiedBy>
  <cp:revision>21</cp:revision>
  <dcterms:created xsi:type="dcterms:W3CDTF">2022-01-28T05:39:27Z</dcterms:created>
  <dcterms:modified xsi:type="dcterms:W3CDTF">2022-02-09T01:18:58Z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0x01010036C74C91C7BF2B46B3734952A34D83AD</vt:lpwstr>
  </property>
</Properties>
</file>